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82" r:id="rId4"/>
    <p:sldId id="287" r:id="rId5"/>
    <p:sldId id="288" r:id="rId6"/>
    <p:sldId id="285" r:id="rId7"/>
    <p:sldId id="286" r:id="rId8"/>
    <p:sldId id="256" r:id="rId9"/>
    <p:sldId id="269" r:id="rId10"/>
    <p:sldId id="263" r:id="rId11"/>
    <p:sldId id="272" r:id="rId12"/>
    <p:sldId id="257" r:id="rId13"/>
    <p:sldId id="274" r:id="rId14"/>
    <p:sldId id="265" r:id="rId15"/>
    <p:sldId id="279" r:id="rId16"/>
    <p:sldId id="260" r:id="rId17"/>
    <p:sldId id="275" r:id="rId18"/>
    <p:sldId id="264" r:id="rId19"/>
    <p:sldId id="277" r:id="rId20"/>
    <p:sldId id="258" r:id="rId21"/>
    <p:sldId id="271" r:id="rId22"/>
    <p:sldId id="259" r:id="rId23"/>
    <p:sldId id="273" r:id="rId24"/>
    <p:sldId id="261" r:id="rId25"/>
    <p:sldId id="276" r:id="rId26"/>
    <p:sldId id="262" r:id="rId27"/>
    <p:sldId id="278" r:id="rId28"/>
    <p:sldId id="266" r:id="rId29"/>
    <p:sldId id="280" r:id="rId30"/>
    <p:sldId id="267" r:id="rId31"/>
    <p:sldId id="281" r:id="rId32"/>
    <p:sldId id="283" r:id="rId33"/>
    <p:sldId id="284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F442-FF4F-4A94-971C-7C12E609B41B}" type="datetimeFigureOut">
              <a:rPr lang="uk-UA" smtClean="0"/>
              <a:pPr/>
              <a:t>08.08.2019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02054-AB9E-403C-9C7D-27116480D5E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ette's Scrapblog: Vanaf donderdag zijn we in...."/>
          <p:cNvPicPr>
            <a:picLocks noChangeAspect="1" noChangeArrowheads="1"/>
          </p:cNvPicPr>
          <p:nvPr/>
        </p:nvPicPr>
        <p:blipFill>
          <a:blip r:embed="rId2" cstate="print"/>
          <a:srcRect l="3922" t="2941" r="3922" b="2941"/>
          <a:stretch>
            <a:fillRect/>
          </a:stretch>
        </p:blipFill>
        <p:spPr bwMode="auto">
          <a:xfrm>
            <a:off x="0" y="0"/>
            <a:ext cx="9144000" cy="6866416"/>
          </a:xfrm>
          <a:prstGeom prst="rect">
            <a:avLst/>
          </a:prstGeom>
          <a:noFill/>
        </p:spPr>
      </p:pic>
      <p:grpSp>
        <p:nvGrpSpPr>
          <p:cNvPr id="9" name="Групувати 8"/>
          <p:cNvGrpSpPr/>
          <p:nvPr/>
        </p:nvGrpSpPr>
        <p:grpSpPr>
          <a:xfrm>
            <a:off x="179512" y="188640"/>
            <a:ext cx="8856984" cy="6408712"/>
            <a:chOff x="179512" y="188640"/>
            <a:chExt cx="8856984" cy="6408712"/>
          </a:xfrm>
        </p:grpSpPr>
        <p:sp>
          <p:nvSpPr>
            <p:cNvPr id="3" name="Прямокутник 2"/>
            <p:cNvSpPr/>
            <p:nvPr/>
          </p:nvSpPr>
          <p:spPr>
            <a:xfrm>
              <a:off x="179512" y="5229200"/>
              <a:ext cx="8856984" cy="1368152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179512" y="188640"/>
              <a:ext cx="8784976" cy="1368152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5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5229200"/>
              <a:ext cx="1584176" cy="1279835"/>
            </a:xfrm>
            <a:prstGeom prst="rect">
              <a:avLst/>
            </a:prstGeom>
            <a:noFill/>
          </p:spPr>
        </p:pic>
        <p:pic>
          <p:nvPicPr>
            <p:cNvPr id="6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251517" y="188640"/>
              <a:ext cx="1368154" cy="1296144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611560" y="5589240"/>
              <a:ext cx="6768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4400" b="1" dirty="0" smtClean="0">
                  <a:latin typeface="Monotype Corsiva" pitchFamily="66" charset="0"/>
                </a:rPr>
                <a:t>Видатні   люди  про  музику.  </a:t>
              </a:r>
              <a:endParaRPr lang="uk-UA" sz="4400" b="1" dirty="0">
                <a:latin typeface="Monotype Corsiva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19672" y="188640"/>
              <a:ext cx="67687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7200" b="1" dirty="0" smtClean="0">
                  <a:latin typeface="Monotype Corsiva" pitchFamily="66" charset="0"/>
                </a:rPr>
                <a:t>Крилаті вислови</a:t>
              </a:r>
              <a:endParaRPr lang="uk-UA" sz="72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1" name="Групувати 10"/>
          <p:cNvGrpSpPr/>
          <p:nvPr/>
        </p:nvGrpSpPr>
        <p:grpSpPr>
          <a:xfrm>
            <a:off x="467544" y="332656"/>
            <a:ext cx="8676456" cy="6320442"/>
            <a:chOff x="467544" y="332656"/>
            <a:chExt cx="8676456" cy="6320442"/>
          </a:xfrm>
        </p:grpSpPr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рямокутник 7"/>
            <p:cNvSpPr/>
            <p:nvPr/>
          </p:nvSpPr>
          <p:spPr>
            <a:xfrm>
              <a:off x="2483768" y="1700808"/>
              <a:ext cx="5688632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7200" b="1" dirty="0" smtClean="0">
                  <a:latin typeface="Monotype Corsiva" pitchFamily="66" charset="0"/>
                </a:rPr>
                <a:t>Без музики життя було би помилкою.</a:t>
              </a:r>
              <a:endParaRPr lang="uk-UA" sz="7200" b="1" dirty="0">
                <a:latin typeface="Monotype Corsiva" pitchFamily="66" charset="0"/>
              </a:endParaRPr>
            </a:p>
          </p:txBody>
        </p:sp>
        <p:sp>
          <p:nvSpPr>
            <p:cNvPr id="9" name="Полілінія 8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4283968" y="6021288"/>
              <a:ext cx="18902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>
                  <a:latin typeface="Monotype Corsiva" pitchFamily="66" charset="0"/>
                </a:rPr>
                <a:t>Фрідріх Ніцше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увати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8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9" name="Прямокутник 8"/>
            <p:cNvSpPr/>
            <p:nvPr/>
          </p:nvSpPr>
          <p:spPr>
            <a:xfrm>
              <a:off x="2483768" y="1700808"/>
              <a:ext cx="5688632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7200" b="1" dirty="0" smtClean="0">
                  <a:latin typeface="Monotype Corsiva" pitchFamily="66" charset="0"/>
                </a:rPr>
                <a:t>Без музики життя було би помилкою.</a:t>
              </a:r>
              <a:endParaRPr lang="uk-UA" sz="7200" b="1" dirty="0">
                <a:latin typeface="Monotype Corsiva" pitchFamily="66" charset="0"/>
              </a:endParaRPr>
            </a:p>
          </p:txBody>
        </p:sp>
        <p:sp>
          <p:nvSpPr>
            <p:cNvPr id="10" name="Полілінія 9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4499992" y="6021288"/>
              <a:ext cx="18902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>
                  <a:latin typeface="Monotype Corsiva" pitchFamily="66" charset="0"/>
                </a:rPr>
                <a:t>Фрідріх Ніцше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0" name="Групувати 9"/>
          <p:cNvGrpSpPr/>
          <p:nvPr/>
        </p:nvGrpSpPr>
        <p:grpSpPr>
          <a:xfrm>
            <a:off x="467544" y="332656"/>
            <a:ext cx="8676456" cy="6320442"/>
            <a:chOff x="467544" y="332656"/>
            <a:chExt cx="8676456" cy="6320442"/>
          </a:xfrm>
        </p:grpSpPr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339752" y="980728"/>
              <a:ext cx="619268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7200" b="1" dirty="0" smtClean="0">
                  <a:solidFill>
                    <a:schemeClr val="tx1"/>
                  </a:solidFill>
                  <a:latin typeface="Monotype Corsiva" pitchFamily="66" charset="0"/>
                </a:rPr>
                <a:t>Музика — джерело радості мудрих людей.</a:t>
              </a:r>
              <a:endParaRPr lang="uk-UA" sz="7200" b="1" dirty="0">
                <a:solidFill>
                  <a:schemeClr val="tx1"/>
                </a:solidFill>
                <a:latin typeface="Monotype Corsiva" pitchFamily="66" charset="0"/>
              </a:endParaRPr>
            </a:p>
          </p:txBody>
        </p:sp>
        <p:pic>
          <p:nvPicPr>
            <p:cNvPr id="15364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44008" y="5949280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Сюнь – Цзи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увати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267744" y="1052736"/>
              <a:ext cx="619268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7200" b="1" dirty="0" smtClean="0">
                  <a:solidFill>
                    <a:schemeClr val="tx1"/>
                  </a:solidFill>
                  <a:latin typeface="Monotype Corsiva" pitchFamily="66" charset="0"/>
                </a:rPr>
                <a:t>Музика — джерело радості мудрих людей.</a:t>
              </a:r>
              <a:endParaRPr lang="uk-UA" sz="7200" b="1" dirty="0">
                <a:solidFill>
                  <a:schemeClr val="tx1"/>
                </a:solidFill>
                <a:latin typeface="Monotype Corsiva" pitchFamily="66" charset="0"/>
              </a:endParaRPr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4644008" y="5949280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Сюнь – Цзи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0" name="Групувати 9"/>
          <p:cNvGrpSpPr/>
          <p:nvPr/>
        </p:nvGrpSpPr>
        <p:grpSpPr>
          <a:xfrm>
            <a:off x="467544" y="332656"/>
            <a:ext cx="8676456" cy="6320442"/>
            <a:chOff x="467544" y="332656"/>
            <a:chExt cx="8676456" cy="6320442"/>
          </a:xfrm>
        </p:grpSpPr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24744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uk-UA" sz="7200" b="1" dirty="0">
                  <a:solidFill>
                    <a:schemeClr val="tx1"/>
                  </a:solidFill>
                  <a:latin typeface="Monotype Corsiva" pitchFamily="66" charset="0"/>
                </a:rPr>
                <a:t>Музика – це найсильніша форма магії</a:t>
              </a:r>
              <a:r>
                <a:rPr lang="uk-UA" sz="7200" b="1" dirty="0" smtClean="0">
                  <a:solidFill>
                    <a:schemeClr val="tx1"/>
                  </a:solidFill>
                  <a:latin typeface="Monotype Corsiva" pitchFamily="66" charset="0"/>
                </a:rPr>
                <a:t>. </a:t>
              </a:r>
              <a:endParaRPr lang="en-US" sz="7200" b="1" dirty="0">
                <a:solidFill>
                  <a:schemeClr val="tx1"/>
                </a:solidFill>
                <a:latin typeface="Monotype Corsiva" pitchFamily="66" charset="0"/>
              </a:endParaRPr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211960" y="6021288"/>
              <a:ext cx="21602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Мерилін Менсон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увати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uk-UA" sz="7200" b="1" dirty="0" smtClean="0">
                  <a:solidFill>
                    <a:schemeClr val="tx1"/>
                  </a:solidFill>
                  <a:latin typeface="Monotype Corsiva" pitchFamily="66" charset="0"/>
                </a:rPr>
                <a:t>Музика – це найсильніша форма магії. </a:t>
              </a:r>
              <a:endParaRPr lang="en-US" sz="7200" b="1" dirty="0">
                <a:solidFill>
                  <a:schemeClr val="tx1"/>
                </a:solidFill>
                <a:latin typeface="Monotype Corsiva" pitchFamily="66" charset="0"/>
              </a:endParaRPr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4211960" y="6021288"/>
              <a:ext cx="21602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Мерилін Менсон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339752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8000" b="1" dirty="0">
                  <a:solidFill>
                    <a:prstClr val="black"/>
                  </a:solidFill>
                  <a:latin typeface="Monotype Corsiva" pitchFamily="66" charset="0"/>
                </a:rPr>
                <a:t>Музика — стенографія почуттів.</a:t>
              </a:r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289" name="Rectangle 1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/>
              </a:r>
              <a:br>
                <a: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</a:b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4211960" y="6021288"/>
              <a:ext cx="17604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Лев Толстой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339752" y="1196752"/>
              <a:ext cx="5904656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8000" b="1" dirty="0">
                  <a:solidFill>
                    <a:prstClr val="black"/>
                  </a:solidFill>
                  <a:latin typeface="Monotype Corsiva" pitchFamily="66" charset="0"/>
                </a:rPr>
                <a:t>Музика — стенографія почуттів.</a:t>
              </a:r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9" name="Прямокутник 8"/>
            <p:cNvSpPr/>
            <p:nvPr/>
          </p:nvSpPr>
          <p:spPr>
            <a:xfrm>
              <a:off x="4211960" y="6021288"/>
              <a:ext cx="17604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Лев Толстой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7200" b="1" i="0" dirty="0" smtClean="0">
                  <a:solidFill>
                    <a:srgbClr val="222222"/>
                  </a:solidFill>
                  <a:latin typeface="Monotype Corsiva" pitchFamily="66" charset="0"/>
                </a:rPr>
                <a:t>Все минає, </a:t>
              </a:r>
            </a:p>
            <a:p>
              <a:pPr algn="ctr"/>
              <a:r>
                <a:rPr lang="uk-UA" sz="7200" b="1" i="0" dirty="0" smtClean="0">
                  <a:solidFill>
                    <a:srgbClr val="222222"/>
                  </a:solidFill>
                  <a:latin typeface="Monotype Corsiva" pitchFamily="66" charset="0"/>
                </a:rPr>
                <a:t>а  музика  — вічна.</a:t>
              </a:r>
              <a:endParaRPr lang="uk-UA" sz="7200" b="1" dirty="0">
                <a:latin typeface="Monotype Corsiva" pitchFamily="66" charset="0"/>
              </a:endParaRPr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3491880" y="5805264"/>
              <a:ext cx="338437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latin typeface="Monotype Corsiva" pitchFamily="66" charset="0"/>
                </a:rPr>
                <a:t>Маестро </a:t>
              </a:r>
              <a:endParaRPr lang="ru-RU" sz="2400" b="1" dirty="0" smtClean="0">
                <a:latin typeface="Monotype Corsiva" pitchFamily="66" charset="0"/>
              </a:endParaRPr>
            </a:p>
            <a:p>
              <a:pPr algn="ctr"/>
              <a:r>
                <a:rPr lang="ru-RU" sz="1400" dirty="0" smtClean="0">
                  <a:latin typeface="Monotype Corsiva" pitchFamily="66" charset="0"/>
                </a:rPr>
                <a:t>(</a:t>
              </a:r>
              <a:r>
                <a:rPr lang="ru-RU" sz="1400" dirty="0">
                  <a:latin typeface="Monotype Corsiva" pitchFamily="66" charset="0"/>
                </a:rPr>
                <a:t>із </a:t>
              </a:r>
              <a:r>
                <a:rPr lang="uk-UA" sz="1400" dirty="0" smtClean="0">
                  <a:latin typeface="Monotype Corsiva" pitchFamily="66" charset="0"/>
                </a:rPr>
                <a:t>к/ф </a:t>
              </a:r>
              <a:r>
                <a:rPr lang="ru-RU" sz="1400" dirty="0" smtClean="0">
                  <a:latin typeface="Monotype Corsiva" pitchFamily="66" charset="0"/>
                </a:rPr>
                <a:t>«</a:t>
              </a:r>
              <a:r>
                <a:rPr lang="ru-RU" sz="1400" dirty="0">
                  <a:latin typeface="Monotype Corsiva" pitchFamily="66" charset="0"/>
                </a:rPr>
                <a:t>У </a:t>
              </a:r>
              <a:r>
                <a:rPr lang="uk-UA" sz="1400" dirty="0" smtClean="0">
                  <a:latin typeface="Monotype Corsiva" pitchFamily="66" charset="0"/>
                </a:rPr>
                <a:t>бій ідуть лише </a:t>
              </a:r>
              <a:r>
                <a:rPr lang="uk-UA" sz="1400" dirty="0" err="1" smtClean="0">
                  <a:latin typeface="Monotype Corsiva" pitchFamily="66" charset="0"/>
                </a:rPr>
                <a:t>„старі</a:t>
              </a:r>
              <a:r>
                <a:rPr lang="ru-RU" sz="1400" dirty="0" smtClean="0">
                  <a:latin typeface="Monotype Corsiva" pitchFamily="66" charset="0"/>
                </a:rPr>
                <a:t>“»)</a:t>
              </a:r>
              <a:endParaRPr lang="uk-UA" sz="1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0" name="Групувати 9"/>
          <p:cNvGrpSpPr/>
          <p:nvPr/>
        </p:nvGrpSpPr>
        <p:grpSpPr>
          <a:xfrm>
            <a:off x="467544" y="332656"/>
            <a:ext cx="8568952" cy="6405649"/>
            <a:chOff x="467544" y="332656"/>
            <a:chExt cx="8568952" cy="6405649"/>
          </a:xfrm>
        </p:grpSpPr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7200" b="1" i="0" dirty="0" smtClean="0">
                  <a:solidFill>
                    <a:srgbClr val="222222"/>
                  </a:solidFill>
                  <a:latin typeface="Monotype Corsiva" pitchFamily="66" charset="0"/>
                </a:rPr>
                <a:t>Все минає, </a:t>
              </a:r>
            </a:p>
            <a:p>
              <a:pPr algn="ctr"/>
              <a:r>
                <a:rPr lang="uk-UA" sz="7200" b="1" i="0" dirty="0" smtClean="0">
                  <a:solidFill>
                    <a:srgbClr val="222222"/>
                  </a:solidFill>
                  <a:latin typeface="Monotype Corsiva" pitchFamily="66" charset="0"/>
                </a:rPr>
                <a:t>а  музика  — вічна.</a:t>
              </a:r>
              <a:endParaRPr lang="uk-UA" sz="7200" b="1" dirty="0">
                <a:latin typeface="Monotype Corsiva" pitchFamily="66" charset="0"/>
              </a:endParaRPr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2280" y="5013176"/>
              <a:ext cx="1944216" cy="1611560"/>
            </a:xfrm>
            <a:prstGeom prst="rect">
              <a:avLst/>
            </a:prstGeom>
            <a:noFill/>
          </p:spPr>
        </p:pic>
        <p:sp>
          <p:nvSpPr>
            <p:cNvPr id="9" name="Прямокутник 8"/>
            <p:cNvSpPr/>
            <p:nvPr/>
          </p:nvSpPr>
          <p:spPr>
            <a:xfrm>
              <a:off x="3779912" y="5877272"/>
              <a:ext cx="338437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latin typeface="Monotype Corsiva" pitchFamily="66" charset="0"/>
                </a:rPr>
                <a:t>Маестро </a:t>
              </a:r>
              <a:endParaRPr lang="ru-RU" sz="2400" b="1" dirty="0" smtClean="0">
                <a:latin typeface="Monotype Corsiva" pitchFamily="66" charset="0"/>
              </a:endParaRPr>
            </a:p>
            <a:p>
              <a:pPr algn="ctr"/>
              <a:r>
                <a:rPr lang="ru-RU" sz="1400" dirty="0" smtClean="0">
                  <a:latin typeface="Monotype Corsiva" pitchFamily="66" charset="0"/>
                </a:rPr>
                <a:t>(</a:t>
              </a:r>
              <a:r>
                <a:rPr lang="ru-RU" sz="1400" dirty="0">
                  <a:latin typeface="Monotype Corsiva" pitchFamily="66" charset="0"/>
                </a:rPr>
                <a:t>із </a:t>
              </a:r>
              <a:r>
                <a:rPr lang="uk-UA" sz="1400" dirty="0" smtClean="0">
                  <a:latin typeface="Monotype Corsiva" pitchFamily="66" charset="0"/>
                </a:rPr>
                <a:t>к/ф «У бій ідуть лише </a:t>
              </a:r>
              <a:r>
                <a:rPr lang="uk-UA" sz="1400" dirty="0" err="1" smtClean="0">
                  <a:latin typeface="Monotype Corsiva" pitchFamily="66" charset="0"/>
                </a:rPr>
                <a:t>„старі“</a:t>
              </a:r>
              <a:r>
                <a:rPr lang="uk-UA" sz="1400" dirty="0" smtClean="0">
                  <a:latin typeface="Monotype Corsiva" pitchFamily="66" charset="0"/>
                </a:rPr>
                <a:t>»)</a:t>
              </a:r>
              <a:endParaRPr lang="uk-UA" sz="1400" dirty="0">
                <a:latin typeface="Monotype Corsiva" pitchFamily="66" charset="0"/>
              </a:endParaRPr>
            </a:p>
          </p:txBody>
        </p:sp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483768" y="1124744"/>
              <a:ext cx="5760640" cy="4708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Як гімнастика випрямляє тіло, так музика випрямляє душу людини.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4139952" y="6021288"/>
              <a:ext cx="32403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В.Сухомлинський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267744" y="1268760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339752" y="1412776"/>
              <a:ext cx="5688632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Нема потрібнішого для народу мистецтва, ніж музика.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4427984" y="6021288"/>
              <a:ext cx="18341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>
                  <a:latin typeface="Monotype Corsiva" pitchFamily="66" charset="0"/>
                </a:rPr>
                <a:t>Зденек </a:t>
              </a:r>
              <a:r>
                <a:rPr lang="uk-UA" sz="2400" b="1" dirty="0" smtClean="0">
                  <a:latin typeface="Monotype Corsiva" pitchFamily="66" charset="0"/>
                </a:rPr>
                <a:t>Неєдли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олілінія 8"/>
          <p:cNvSpPr/>
          <p:nvPr/>
        </p:nvSpPr>
        <p:spPr>
          <a:xfrm rot="403519">
            <a:off x="5267674" y="5802028"/>
            <a:ext cx="2099161" cy="936277"/>
          </a:xfrm>
          <a:custGeom>
            <a:avLst/>
            <a:gdLst>
              <a:gd name="connsiteX0" fmla="*/ 0 w 1605063"/>
              <a:gd name="connsiteY0" fmla="*/ 578796 h 578796"/>
              <a:gd name="connsiteX1" fmla="*/ 1245141 w 1605063"/>
              <a:gd name="connsiteY1" fmla="*/ 393970 h 578796"/>
              <a:gd name="connsiteX2" fmla="*/ 1245141 w 1605063"/>
              <a:gd name="connsiteY2" fmla="*/ 345332 h 578796"/>
              <a:gd name="connsiteX3" fmla="*/ 1566153 w 1605063"/>
              <a:gd name="connsiteY3" fmla="*/ 179961 h 578796"/>
              <a:gd name="connsiteX4" fmla="*/ 1478604 w 1605063"/>
              <a:gd name="connsiteY4" fmla="*/ 24319 h 578796"/>
              <a:gd name="connsiteX5" fmla="*/ 1478604 w 1605063"/>
              <a:gd name="connsiteY5" fmla="*/ 34047 h 578796"/>
              <a:gd name="connsiteX6" fmla="*/ 1478604 w 1605063"/>
              <a:gd name="connsiteY6" fmla="*/ 34047 h 578796"/>
              <a:gd name="connsiteX7" fmla="*/ 1478604 w 1605063"/>
              <a:gd name="connsiteY7" fmla="*/ 34047 h 578796"/>
              <a:gd name="connsiteX8" fmla="*/ 1478604 w 1605063"/>
              <a:gd name="connsiteY8" fmla="*/ 34047 h 57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063" h="578796">
                <a:moveTo>
                  <a:pt x="0" y="578796"/>
                </a:moveTo>
                <a:lnTo>
                  <a:pt x="1245141" y="393970"/>
                </a:lnTo>
                <a:cubicBezTo>
                  <a:pt x="1452664" y="355059"/>
                  <a:pt x="1191639" y="381000"/>
                  <a:pt x="1245141" y="345332"/>
                </a:cubicBezTo>
                <a:cubicBezTo>
                  <a:pt x="1298643" y="309664"/>
                  <a:pt x="1527243" y="233463"/>
                  <a:pt x="1566153" y="179961"/>
                </a:cubicBezTo>
                <a:cubicBezTo>
                  <a:pt x="1605063" y="126459"/>
                  <a:pt x="1493196" y="48638"/>
                  <a:pt x="1478604" y="24319"/>
                </a:cubicBezTo>
                <a:cubicBezTo>
                  <a:pt x="1464013" y="0"/>
                  <a:pt x="1478604" y="34047"/>
                  <a:pt x="1478604" y="34047"/>
                </a:cubicBezTo>
                <a:lnTo>
                  <a:pt x="1478604" y="34047"/>
                </a:lnTo>
                <a:lnTo>
                  <a:pt x="1478604" y="34047"/>
                </a:lnTo>
                <a:lnTo>
                  <a:pt x="1478604" y="34047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2" name="Групувати 11"/>
          <p:cNvGrpSpPr/>
          <p:nvPr/>
        </p:nvGrpSpPr>
        <p:grpSpPr>
          <a:xfrm>
            <a:off x="467544" y="332656"/>
            <a:ext cx="8618298" cy="6364088"/>
            <a:chOff x="467544" y="332656"/>
            <a:chExt cx="8618298" cy="6364088"/>
          </a:xfrm>
        </p:grpSpPr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8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10" name="Прямокутник 9"/>
            <p:cNvSpPr/>
            <p:nvPr/>
          </p:nvSpPr>
          <p:spPr>
            <a:xfrm>
              <a:off x="2339752" y="1412776"/>
              <a:ext cx="5688632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Нема потрібнішого для народу мистецтва, ніж музика.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4716016" y="6093296"/>
              <a:ext cx="18341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>
                  <a:latin typeface="Monotype Corsiva" pitchFamily="66" charset="0"/>
                </a:rPr>
                <a:t>Зденек </a:t>
              </a:r>
              <a:r>
                <a:rPr lang="uk-UA" sz="2400" b="1" dirty="0" smtClean="0">
                  <a:latin typeface="Monotype Corsiva" pitchFamily="66" charset="0"/>
                </a:rPr>
                <a:t>Неєдли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6000" b="1" i="0" dirty="0" smtClean="0">
                  <a:solidFill>
                    <a:srgbClr val="222222"/>
                  </a:solidFill>
                  <a:latin typeface="Monotype Corsiva" pitchFamily="66" charset="0"/>
                </a:rPr>
                <a:t>Чим є музика? Можливо попросту небом з нотами замість зірок?</a:t>
              </a:r>
              <a:endParaRPr lang="uk-UA" sz="6000" b="1" dirty="0">
                <a:latin typeface="Monotype Corsiva" pitchFamily="66" charset="0"/>
              </a:endParaRPr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067944" y="6021288"/>
              <a:ext cx="22317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>
                  <a:latin typeface="Monotype Corsiva" pitchFamily="66" charset="0"/>
                </a:rPr>
                <a:t>Людвік Єжи Керн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олілінія 7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6000" b="1" i="0" dirty="0" smtClean="0">
                  <a:solidFill>
                    <a:srgbClr val="222222"/>
                  </a:solidFill>
                  <a:latin typeface="Monotype Corsiva" pitchFamily="66" charset="0"/>
                </a:rPr>
                <a:t>Чим є музика? Можливо попросту небом з нотами замість зірок?</a:t>
              </a:r>
              <a:endParaRPr lang="uk-UA" sz="6000" b="1" dirty="0">
                <a:latin typeface="Monotype Corsiva" pitchFamily="66" charset="0"/>
              </a:endParaRPr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10" name="Прямокутник 9"/>
            <p:cNvSpPr/>
            <p:nvPr/>
          </p:nvSpPr>
          <p:spPr>
            <a:xfrm>
              <a:off x="4211960" y="6021288"/>
              <a:ext cx="22317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>
                  <a:latin typeface="Monotype Corsiva" pitchFamily="66" charset="0"/>
                </a:rPr>
                <a:t>Людвік Єжи Керн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555776" y="1196752"/>
              <a:ext cx="5544616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3600" b="1" dirty="0">
                  <a:latin typeface="Monotype Corsiva" pitchFamily="66" charset="0"/>
                </a:rPr>
                <a:t>Музика є мистецтвом числа, часу і руху. Вона дає не тільки ідеальне число, але і його реальне втілення у часі, і не тільки реальне втілення числа у часі, але й якісне уречевлювання цього втіленого у часі числа, тобто рух.</a:t>
              </a: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4211960" y="6021288"/>
              <a:ext cx="17620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Олексій Лосєв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555776" y="1196752"/>
              <a:ext cx="5544616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3600" b="1" dirty="0">
                  <a:latin typeface="Monotype Corsiva" pitchFamily="66" charset="0"/>
                </a:rPr>
                <a:t>Музика є мистецтвом числа, часу і руху. Вона дає не тільки ідеальне число, але і його реальне втілення у часі, і не тільки реальне втілення числа у часі, але й якісне уречевлювання цього втіленого у часі числа, тобто рух.</a:t>
              </a: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211960" y="6021288"/>
              <a:ext cx="17620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Олексій Лосєв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увати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4000" b="1" dirty="0">
                  <a:solidFill>
                    <a:prstClr val="black"/>
                  </a:solidFill>
                  <a:latin typeface="Monotype Corsiva" pitchFamily="66" charset="0"/>
                </a:rPr>
                <a:t>Музика — це міжнародна мова, яка виражає емоції і почуття людей. Це найпопулярніший жанр сучасного мистецтва в якому, як мені здається, місця вистачить усім.</a:t>
              </a:r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4211960" y="6021288"/>
              <a:ext cx="1507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Джон Лорд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увати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4000" b="1" dirty="0" smtClean="0">
                  <a:solidFill>
                    <a:prstClr val="black"/>
                  </a:solidFill>
                  <a:latin typeface="Monotype Corsiva" pitchFamily="66" charset="0"/>
                </a:rPr>
                <a:t>Музика — це міжнародна мова, яка виражає емоції і почуття людей. Це найпопулярніший жанр сучасного мистецтва в якому, як мені здається, місця вистачить усім.</a:t>
              </a:r>
              <a:endParaRPr lang="uk-UA" sz="4000" b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4211960" y="6021288"/>
              <a:ext cx="1507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Джон Лорд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4348"/>
          <a:stretch>
            <a:fillRect/>
          </a:stretch>
        </p:blipFill>
        <p:spPr bwMode="auto">
          <a:xfrm flipH="1">
            <a:off x="6352482" y="4437112"/>
            <a:ext cx="2791518" cy="2215986"/>
          </a:xfrm>
          <a:prstGeom prst="rect">
            <a:avLst/>
          </a:prstGeom>
          <a:noFill/>
        </p:spPr>
      </p:pic>
      <p:grpSp>
        <p:nvGrpSpPr>
          <p:cNvPr id="11" name="Групувати 10"/>
          <p:cNvGrpSpPr/>
          <p:nvPr/>
        </p:nvGrpSpPr>
        <p:grpSpPr>
          <a:xfrm>
            <a:off x="467544" y="332656"/>
            <a:ext cx="7776864" cy="6267726"/>
            <a:chOff x="467544" y="332656"/>
            <a:chExt cx="7776864" cy="6267726"/>
          </a:xfrm>
        </p:grpSpPr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3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483768" y="1268760"/>
              <a:ext cx="5688632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uk-UA" sz="4800" b="1" dirty="0">
                  <a:latin typeface="Monotype Corsiva" pitchFamily="66" charset="0"/>
                </a:rPr>
                <a:t>Моє серце, наповнене </a:t>
              </a:r>
              <a:endParaRPr lang="uk-UA" sz="4800" b="1" dirty="0" smtClean="0">
                <a:latin typeface="Monotype Corsiva" pitchFamily="66" charset="0"/>
              </a:endParaRPr>
            </a:p>
            <a:p>
              <a:pPr algn="ctr" fontAlgn="base"/>
              <a:r>
                <a:rPr lang="uk-UA" sz="4800" b="1" dirty="0" smtClean="0">
                  <a:latin typeface="Monotype Corsiva" pitchFamily="66" charset="0"/>
                </a:rPr>
                <a:t>до </a:t>
              </a:r>
              <a:r>
                <a:rPr lang="uk-UA" sz="4800" b="1" dirty="0">
                  <a:latin typeface="Monotype Corsiva" pitchFamily="66" charset="0"/>
                </a:rPr>
                <a:t>країв, завжди тішиться і оновлюється музикою, коли воно хворе </a:t>
              </a:r>
              <a:endParaRPr lang="uk-UA" sz="4800" b="1" dirty="0" smtClean="0">
                <a:latin typeface="Monotype Corsiva" pitchFamily="66" charset="0"/>
              </a:endParaRPr>
            </a:p>
            <a:p>
              <a:pPr algn="ctr" fontAlgn="base"/>
              <a:r>
                <a:rPr lang="uk-UA" sz="4800" b="1" dirty="0" smtClean="0">
                  <a:latin typeface="Monotype Corsiva" pitchFamily="66" charset="0"/>
                </a:rPr>
                <a:t>і втомлене.     </a:t>
              </a:r>
              <a:endParaRPr lang="en-US" sz="4800" b="1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4211960" y="6021288"/>
              <a:ext cx="21602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Мартін Лютер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483768" y="1268760"/>
              <a:ext cx="5688632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uk-UA" sz="4800" b="1" dirty="0">
                  <a:latin typeface="Monotype Corsiva" pitchFamily="66" charset="0"/>
                </a:rPr>
                <a:t>Моє серце, наповнене </a:t>
              </a:r>
              <a:endParaRPr lang="uk-UA" sz="4800" b="1" dirty="0" smtClean="0">
                <a:latin typeface="Monotype Corsiva" pitchFamily="66" charset="0"/>
              </a:endParaRPr>
            </a:p>
            <a:p>
              <a:pPr algn="ctr" fontAlgn="base"/>
              <a:r>
                <a:rPr lang="uk-UA" sz="4800" b="1" dirty="0" smtClean="0">
                  <a:latin typeface="Monotype Corsiva" pitchFamily="66" charset="0"/>
                </a:rPr>
                <a:t>до </a:t>
              </a:r>
              <a:r>
                <a:rPr lang="uk-UA" sz="4800" b="1" dirty="0">
                  <a:latin typeface="Monotype Corsiva" pitchFamily="66" charset="0"/>
                </a:rPr>
                <a:t>країв, завжди тішиться і оновлюється музикою, коли воно хворе </a:t>
              </a:r>
              <a:endParaRPr lang="uk-UA" sz="4800" b="1" dirty="0" smtClean="0">
                <a:latin typeface="Monotype Corsiva" pitchFamily="66" charset="0"/>
              </a:endParaRPr>
            </a:p>
            <a:p>
              <a:pPr algn="ctr" fontAlgn="base"/>
              <a:r>
                <a:rPr lang="uk-UA" sz="4800" b="1" dirty="0" smtClean="0">
                  <a:latin typeface="Monotype Corsiva" pitchFamily="66" charset="0"/>
                </a:rPr>
                <a:t>і втомлене.     </a:t>
              </a:r>
              <a:endParaRPr lang="en-US" sz="4800" b="1" dirty="0">
                <a:latin typeface="Monotype Corsiva" pitchFamily="66" charset="0"/>
              </a:endParaRP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211960" y="6021288"/>
              <a:ext cx="21602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Мартін Лютер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2280" y="5013176"/>
              <a:ext cx="1944216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483768" y="1196752"/>
              <a:ext cx="5616624" cy="4708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Як гімнастика випрямляє тіло, так музика випрямляє душу людини.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139952" y="6021288"/>
              <a:ext cx="32403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В.Сухомлинський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483768" y="1484784"/>
              <a:ext cx="5688632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uk-UA" sz="4800" b="1" dirty="0">
                  <a:latin typeface="Monotype Corsiva" pitchFamily="66" charset="0"/>
                </a:rPr>
                <a:t>Музика виступає в якості магічного ключа, який відкриває навіть самі наглухо закриті </a:t>
              </a:r>
              <a:r>
                <a:rPr lang="uk-UA" sz="4800" b="1" dirty="0" smtClean="0">
                  <a:latin typeface="Monotype Corsiva" pitchFamily="66" charset="0"/>
                </a:rPr>
                <a:t>серця.</a:t>
              </a:r>
              <a:endParaRPr lang="en-US" sz="4800" b="1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3995936" y="6021288"/>
              <a:ext cx="25922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Марія фон Трепп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483768" y="1556792"/>
              <a:ext cx="5688632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uk-UA" sz="4800" b="1" dirty="0">
                  <a:latin typeface="Monotype Corsiva" pitchFamily="66" charset="0"/>
                </a:rPr>
                <a:t>Музика виступає в якості магічного ключа, який відкриває навіть самі наглухо закриті </a:t>
              </a:r>
              <a:r>
                <a:rPr lang="uk-UA" sz="4800" b="1" dirty="0" smtClean="0">
                  <a:latin typeface="Monotype Corsiva" pitchFamily="66" charset="0"/>
                </a:rPr>
                <a:t>серця.</a:t>
              </a:r>
              <a:endParaRPr lang="en-US" sz="4800" b="1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3995936" y="6021288"/>
              <a:ext cx="25922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Марія фон Трепп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1" name="Групувати 10"/>
          <p:cNvGrpSpPr/>
          <p:nvPr/>
        </p:nvGrpSpPr>
        <p:grpSpPr>
          <a:xfrm>
            <a:off x="467544" y="332656"/>
            <a:ext cx="8676456" cy="6320442"/>
            <a:chOff x="467544" y="332656"/>
            <a:chExt cx="8676456" cy="6320442"/>
          </a:xfrm>
        </p:grpSpPr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483768" y="1268760"/>
              <a:ext cx="5688632" cy="4154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600" b="1" dirty="0" smtClean="0">
                  <a:latin typeface="Monotype Corsiva" pitchFamily="66" charset="0"/>
                </a:rPr>
                <a:t>Музика — це розум, втілений у прекрасних звуках.</a:t>
              </a:r>
              <a:endParaRPr lang="uk-UA" sz="6600" b="1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3995936" y="6021288"/>
              <a:ext cx="25922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Іван Тургенєв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0" name="Групувати 9"/>
          <p:cNvGrpSpPr/>
          <p:nvPr/>
        </p:nvGrpSpPr>
        <p:grpSpPr>
          <a:xfrm>
            <a:off x="467544" y="332656"/>
            <a:ext cx="8618298" cy="6405649"/>
            <a:chOff x="467544" y="332656"/>
            <a:chExt cx="8618298" cy="6405649"/>
          </a:xfrm>
        </p:grpSpPr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483768" y="1268760"/>
              <a:ext cx="5688632" cy="4154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600" b="1" dirty="0" smtClean="0">
                  <a:latin typeface="Monotype Corsiva" pitchFamily="66" charset="0"/>
                </a:rPr>
                <a:t>Музика — це розум, втілений у прекрасних звуках.</a:t>
              </a:r>
              <a:endParaRPr lang="uk-UA" sz="6600" b="1" dirty="0">
                <a:latin typeface="Monotype Corsiva" pitchFamily="66" charset="0"/>
              </a:endParaRP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3995936" y="6021288"/>
              <a:ext cx="25922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Іван Тургенєв</a:t>
              </a:r>
              <a:endParaRPr lang="uk-UA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624610" y="4653136"/>
              <a:ext cx="2519389" cy="1999962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5088628" y="6337096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483768" y="1628800"/>
              <a:ext cx="5688632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Велич мистецтва якнайкраще проявляється в музиці.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3779912" y="5877272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Йоганн-Вольфґанґ Ґете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483768" y="1628800"/>
              <a:ext cx="5688632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Велич мистецтва якнайкраще проявляється в музиці.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3779912" y="5877272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Йоганн-Вольфґанґ Ґете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>
                  <a:solidFill>
                    <a:srgbClr val="212529"/>
                  </a:solidFill>
                  <a:latin typeface="Open Sans"/>
                </a:rPr>
                <a:t>  </a:t>
              </a:r>
              <a:endParaRPr lang="uk-UA" dirty="0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400" b="1" dirty="0" smtClean="0">
                  <a:solidFill>
                    <a:srgbClr val="212529"/>
                  </a:solidFill>
                  <a:latin typeface="Monotype Corsiva" pitchFamily="66" charset="0"/>
                </a:rPr>
                <a:t>Як мало потрібно для щастя! Звук волинки. — Без музики життя було би помилкою. Німець уявляє собі навіть Бога, який співає пісні.</a:t>
              </a:r>
              <a:endParaRPr lang="uk-UA" sz="4400" b="1" dirty="0">
                <a:latin typeface="Monotype Corsiva" pitchFamily="66" charset="0"/>
              </a:endParaRPr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139952" y="5805264"/>
              <a:ext cx="244827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Фрідріх Ніцше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4400" b="1" dirty="0" smtClean="0">
                  <a:solidFill>
                    <a:srgbClr val="212529"/>
                  </a:solidFill>
                  <a:latin typeface="Monotype Corsiva" pitchFamily="66" charset="0"/>
                </a:rPr>
                <a:t>Як мало потрібно для щастя! Звук волинки. — Без музики життя було би помилкою. Німець уявляє собі навіть Бога, який співає пісні.</a:t>
              </a:r>
              <a:endParaRPr lang="uk-UA" sz="4400" b="1" dirty="0">
                <a:latin typeface="Monotype Corsiva" pitchFamily="66" charset="0"/>
              </a:endParaRPr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139952" y="5805264"/>
              <a:ext cx="244827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Фрідріх Ніцше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>
              <a:off x="4860032" y="6381328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411760" y="1628800"/>
              <a:ext cx="5688632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Музика є радістю душі, яка зцілює, сама того не усвідомлюючи.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3923928" y="5589240"/>
              <a:ext cx="2736304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Готфрід-Вільгельм </a:t>
              </a:r>
              <a:endParaRPr lang="uk-UA" sz="2400" b="1" dirty="0" smtClean="0">
                <a:latin typeface="Monotype Corsiva" pitchFamily="66" charset="0"/>
              </a:endParaRPr>
            </a:p>
            <a:p>
              <a:pPr algn="ctr"/>
              <a:r>
                <a:rPr lang="uk-UA" sz="2400" b="1" dirty="0" smtClean="0">
                  <a:latin typeface="Monotype Corsiva" pitchFamily="66" charset="0"/>
                </a:rPr>
                <a:t>Лейбніц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908431" y="5839677"/>
              <a:ext cx="1465717" cy="774155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411760" y="1628800"/>
              <a:ext cx="5688632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Музика є радістю душі, яка зцілює, сама того не усвідомлюючи.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3923928" y="5589240"/>
              <a:ext cx="2736304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Готфрід-Вільгельм </a:t>
              </a:r>
              <a:endParaRPr lang="uk-UA" sz="2400" b="1" dirty="0" smtClean="0">
                <a:latin typeface="Monotype Corsiva" pitchFamily="66" charset="0"/>
              </a:endParaRPr>
            </a:p>
            <a:p>
              <a:pPr algn="ctr"/>
              <a:r>
                <a:rPr lang="uk-UA" sz="2400" b="1" dirty="0" smtClean="0">
                  <a:latin typeface="Monotype Corsiva" pitchFamily="66" charset="0"/>
                </a:rPr>
                <a:t>Лейбніц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увати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444208" y="4437112"/>
              <a:ext cx="2699792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872603" y="6265088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2483768" y="1484784"/>
              <a:ext cx="5760640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7200" b="1" dirty="0" smtClean="0">
                  <a:latin typeface="Monotype Corsiva" pitchFamily="66" charset="0"/>
                </a:rPr>
                <a:t>Мета </a:t>
              </a:r>
              <a:endParaRPr lang="uk-UA" sz="7200" b="1" dirty="0" smtClean="0">
                <a:latin typeface="Monotype Corsiva" pitchFamily="66" charset="0"/>
              </a:endParaRPr>
            </a:p>
            <a:p>
              <a:pPr algn="ctr"/>
              <a:r>
                <a:rPr lang="uk-UA" sz="7200" b="1" dirty="0" smtClean="0">
                  <a:latin typeface="Monotype Corsiva" pitchFamily="66" charset="0"/>
                </a:rPr>
                <a:t>музики </a:t>
              </a:r>
              <a:r>
                <a:rPr lang="uk-UA" sz="7200" b="1" dirty="0" smtClean="0">
                  <a:latin typeface="Monotype Corsiva" pitchFamily="66" charset="0"/>
                </a:rPr>
                <a:t>— торкати серця.</a:t>
              </a:r>
              <a:endParaRPr lang="uk-UA" sz="7200" b="1" dirty="0">
                <a:latin typeface="Monotype Corsiva" pitchFamily="66" charset="0"/>
              </a:endParaRPr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3779912" y="5661248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Йоганн-Себастьян Бах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195736" y="1124744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267744" y="1556792"/>
              <a:ext cx="5688632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5400" b="1" dirty="0" smtClean="0">
                  <a:latin typeface="Monotype Corsiva" pitchFamily="66" charset="0"/>
                </a:rPr>
                <a:t>Говорити про музику — все одно, що танцювати про архітектуру.</a:t>
              </a:r>
              <a:endParaRPr lang="uk-UA" sz="5400" dirty="0">
                <a:latin typeface="Monotype Corsiva" pitchFamily="66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4499992" y="5733256"/>
              <a:ext cx="223224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Стів Мартін</a:t>
              </a:r>
              <a:endParaRPr lang="uk-UA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555776" y="1556792"/>
              <a:ext cx="5544616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5400" b="1" dirty="0" smtClean="0">
                  <a:latin typeface="Monotype Corsiva" pitchFamily="66" charset="0"/>
                </a:rPr>
                <a:t>Говорити про музику — все одно, що танцювати про архітектуру.</a:t>
              </a:r>
              <a:endParaRPr lang="uk-UA" sz="5400" dirty="0">
                <a:latin typeface="Monotype Corsiva" pitchFamily="66" charset="0"/>
              </a:endParaRP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499992" y="5877272"/>
              <a:ext cx="223224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Стів Мартін</a:t>
              </a:r>
              <a:endParaRPr lang="uk-UA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увати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411760" y="1556792"/>
              <a:ext cx="5760640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7200" b="1" dirty="0" smtClean="0">
                  <a:latin typeface="Monotype Corsiva" pitchFamily="66" charset="0"/>
                </a:rPr>
                <a:t>Мета </a:t>
              </a:r>
              <a:endParaRPr lang="uk-UA" sz="7200" b="1" dirty="0" smtClean="0">
                <a:latin typeface="Monotype Corsiva" pitchFamily="66" charset="0"/>
              </a:endParaRPr>
            </a:p>
            <a:p>
              <a:pPr algn="ctr"/>
              <a:r>
                <a:rPr lang="uk-UA" sz="7200" b="1" dirty="0" smtClean="0">
                  <a:latin typeface="Monotype Corsiva" pitchFamily="66" charset="0"/>
                </a:rPr>
                <a:t>музики </a:t>
              </a:r>
              <a:r>
                <a:rPr lang="uk-UA" sz="7200" b="1" dirty="0" smtClean="0">
                  <a:latin typeface="Monotype Corsiva" pitchFamily="66" charset="0"/>
                </a:rPr>
                <a:t>— торкати серця.</a:t>
              </a:r>
              <a:endParaRPr lang="uk-UA" sz="7200" b="1" dirty="0">
                <a:latin typeface="Monotype Corsiva" pitchFamily="66" charset="0"/>
              </a:endParaRP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3851920" y="5805264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Йоганн-Себастьян Бах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увати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7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8" name="Полілінія 7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627784" y="1124744"/>
              <a:ext cx="5616624" cy="4708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Музика — посередниця між життям розуму та життям почуттів.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3851920" y="5733256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Людвіг ван Бетховен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0" name="Групувати 9"/>
          <p:cNvGrpSpPr/>
          <p:nvPr/>
        </p:nvGrpSpPr>
        <p:grpSpPr>
          <a:xfrm>
            <a:off x="467544" y="332656"/>
            <a:ext cx="8618298" cy="6405649"/>
            <a:chOff x="467544" y="332656"/>
            <a:chExt cx="8618298" cy="6405649"/>
          </a:xfrm>
        </p:grpSpPr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8674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7" name="Полілінія 6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483768" y="1052736"/>
              <a:ext cx="5616624" cy="4708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6000" b="1" dirty="0" smtClean="0">
                  <a:latin typeface="Monotype Corsiva" pitchFamily="66" charset="0"/>
                </a:rPr>
                <a:t>Музика — посередниця між життям розуму та життям почуттів.</a:t>
              </a:r>
              <a:endParaRPr lang="uk-UA" sz="6000" b="1" dirty="0">
                <a:latin typeface="Monotype Corsiva" pitchFamily="66" charset="0"/>
              </a:endParaRP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4139952" y="5733256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uk-UA" dirty="0" smtClean="0"/>
                <a:t/>
              </a:r>
              <a:br>
                <a:rPr lang="uk-UA" dirty="0" smtClean="0"/>
              </a:br>
              <a:r>
                <a:rPr lang="uk-UA" sz="2400" b="1" dirty="0" smtClean="0">
                  <a:latin typeface="Monotype Corsiva" pitchFamily="66" charset="0"/>
                </a:rPr>
                <a:t>Людвіг ван Бетховен</a:t>
              </a:r>
              <a:endParaRPr lang="uk-UA" sz="2400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увати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1026" name="Picture 2" descr="D:\МУЗИЧНІ  КАРТИНКИ\21082875_1498208556885303_5944497043594795918_o.jpg"/>
            <p:cNvPicPr>
              <a:picLocks noChangeAspect="1" noChangeArrowheads="1"/>
            </p:cNvPicPr>
            <p:nvPr/>
          </p:nvPicPr>
          <p:blipFill>
            <a:blip r:embed="rId2" cstate="print"/>
            <a:srcRect l="15686" r="21569"/>
            <a:stretch>
              <a:fillRect/>
            </a:stretch>
          </p:blipFill>
          <p:spPr bwMode="auto">
            <a:xfrm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8" name="Picture 4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4348"/>
            <a:stretch>
              <a:fillRect/>
            </a:stretch>
          </p:blipFill>
          <p:spPr bwMode="auto">
            <a:xfrm flipH="1">
              <a:off x="6352482" y="4437112"/>
              <a:ext cx="2791518" cy="2215986"/>
            </a:xfrm>
            <a:prstGeom prst="rect">
              <a:avLst/>
            </a:prstGeom>
            <a:noFill/>
          </p:spPr>
        </p:pic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/>
              </a:r>
              <a:br>
                <a: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</a:b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11760" y="1556792"/>
              <a:ext cx="576064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7200" b="1" i="1" dirty="0" smtClean="0">
                  <a:latin typeface="Monotype Corsiva" pitchFamily="66" charset="0"/>
                </a:rPr>
                <a:t>Музика – </a:t>
              </a:r>
            </a:p>
            <a:p>
              <a:pPr algn="ctr"/>
              <a:r>
                <a:rPr lang="uk-UA" sz="7200" b="1" i="1" dirty="0" smtClean="0">
                  <a:latin typeface="Monotype Corsiva" pitchFamily="66" charset="0"/>
                </a:rPr>
                <a:t>мова сердець, яка несе любов.</a:t>
              </a:r>
              <a:endParaRPr lang="uk-UA" sz="7200" b="1" i="1" dirty="0">
                <a:latin typeface="Monotype Corsiva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67944" y="6021288"/>
              <a:ext cx="26642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Джордже Енеску</a:t>
              </a:r>
              <a:endParaRPr lang="uk-UA" sz="2400" b="1" dirty="0">
                <a:latin typeface="Monotype Corsiva" pitchFamily="66" charset="0"/>
              </a:endParaRPr>
            </a:p>
          </p:txBody>
        </p:sp>
        <p:sp>
          <p:nvSpPr>
            <p:cNvPr id="15" name="Полілінія 14"/>
            <p:cNvSpPr/>
            <p:nvPr/>
          </p:nvSpPr>
          <p:spPr>
            <a:xfrm rot="403519">
              <a:off x="4786788" y="6284469"/>
              <a:ext cx="1722679" cy="315913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увати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кут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467544" y="332656"/>
              <a:ext cx="3240360" cy="6264696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073" name="Picture 1" descr="D:\лепбук шаблони\4bd56fe0432afeef8c4978fb1d50dd8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39552" y="404664"/>
              <a:ext cx="3096344" cy="6120680"/>
            </a:xfrm>
            <a:prstGeom prst="rect">
              <a:avLst/>
            </a:prstGeom>
            <a:noFill/>
          </p:spPr>
        </p:pic>
        <p:sp>
          <p:nvSpPr>
            <p:cNvPr id="6" name="Прямокутник 5"/>
            <p:cNvSpPr/>
            <p:nvPr/>
          </p:nvSpPr>
          <p:spPr>
            <a:xfrm>
              <a:off x="2411760" y="1196752"/>
              <a:ext cx="5832648" cy="4536504"/>
            </a:xfrm>
            <a:prstGeom prst="rect">
              <a:avLst/>
            </a:prstGeom>
            <a:solidFill>
              <a:schemeClr val="bg1"/>
            </a:solidFill>
            <a:ln w="139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8" name="Picture 2" descr="Ð ÐµÐ·ÑÐ»ÑÑÐ°Ñ Ð¿Ð¾ÑÑÐºÑ Ð·Ð¾Ð±ÑÐ°Ð¶ÐµÐ½Ñ Ð·Ð° Ð·Ð°Ð¿Ð¸ÑÐ¾Ð¼ &quot;ÑÑÑÐºÐ° Ð¿ÐµÑÐ¾Ð²Ð° Ð·Ð¾Ð±ÑÐ°Ð¶ÐµÐ½Ð½Ñ&quot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1921554" cy="161156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411760" y="1556792"/>
              <a:ext cx="576064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7200" b="1" i="1" dirty="0" smtClean="0">
                  <a:latin typeface="Monotype Corsiva" pitchFamily="66" charset="0"/>
                </a:rPr>
                <a:t>Музика – </a:t>
              </a:r>
            </a:p>
            <a:p>
              <a:pPr algn="ctr"/>
              <a:r>
                <a:rPr lang="uk-UA" sz="7200" b="1" i="1" dirty="0" smtClean="0">
                  <a:latin typeface="Monotype Corsiva" pitchFamily="66" charset="0"/>
                </a:rPr>
                <a:t>мова сердець, яка несе любов.</a:t>
              </a:r>
              <a:endParaRPr lang="uk-UA" sz="7200" b="1" i="1" dirty="0">
                <a:latin typeface="Monotype Corsiva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83968" y="6093296"/>
              <a:ext cx="26642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latin typeface="Monotype Corsiva" pitchFamily="66" charset="0"/>
                </a:rPr>
                <a:t>Джордже Енеску</a:t>
              </a:r>
              <a:endParaRPr lang="uk-UA" sz="2400" b="1" dirty="0">
                <a:latin typeface="Monotype Corsiva" pitchFamily="66" charset="0"/>
              </a:endParaRPr>
            </a:p>
          </p:txBody>
        </p:sp>
        <p:sp>
          <p:nvSpPr>
            <p:cNvPr id="11" name="Полілінія 10"/>
            <p:cNvSpPr/>
            <p:nvPr/>
          </p:nvSpPr>
          <p:spPr>
            <a:xfrm rot="403519">
              <a:off x="5267674" y="5802028"/>
              <a:ext cx="2099161" cy="936277"/>
            </a:xfrm>
            <a:custGeom>
              <a:avLst/>
              <a:gdLst>
                <a:gd name="connsiteX0" fmla="*/ 0 w 1605063"/>
                <a:gd name="connsiteY0" fmla="*/ 578796 h 578796"/>
                <a:gd name="connsiteX1" fmla="*/ 1245141 w 1605063"/>
                <a:gd name="connsiteY1" fmla="*/ 393970 h 578796"/>
                <a:gd name="connsiteX2" fmla="*/ 1245141 w 1605063"/>
                <a:gd name="connsiteY2" fmla="*/ 345332 h 578796"/>
                <a:gd name="connsiteX3" fmla="*/ 1566153 w 1605063"/>
                <a:gd name="connsiteY3" fmla="*/ 179961 h 578796"/>
                <a:gd name="connsiteX4" fmla="*/ 1478604 w 1605063"/>
                <a:gd name="connsiteY4" fmla="*/ 24319 h 578796"/>
                <a:gd name="connsiteX5" fmla="*/ 1478604 w 1605063"/>
                <a:gd name="connsiteY5" fmla="*/ 34047 h 578796"/>
                <a:gd name="connsiteX6" fmla="*/ 1478604 w 1605063"/>
                <a:gd name="connsiteY6" fmla="*/ 34047 h 578796"/>
                <a:gd name="connsiteX7" fmla="*/ 1478604 w 1605063"/>
                <a:gd name="connsiteY7" fmla="*/ 34047 h 578796"/>
                <a:gd name="connsiteX8" fmla="*/ 1478604 w 1605063"/>
                <a:gd name="connsiteY8" fmla="*/ 34047 h 57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5063" h="578796">
                  <a:moveTo>
                    <a:pt x="0" y="578796"/>
                  </a:moveTo>
                  <a:lnTo>
                    <a:pt x="1245141" y="393970"/>
                  </a:lnTo>
                  <a:cubicBezTo>
                    <a:pt x="1452664" y="355059"/>
                    <a:pt x="1191639" y="381000"/>
                    <a:pt x="1245141" y="345332"/>
                  </a:cubicBezTo>
                  <a:cubicBezTo>
                    <a:pt x="1298643" y="309664"/>
                    <a:pt x="1527243" y="233463"/>
                    <a:pt x="1566153" y="179961"/>
                  </a:cubicBezTo>
                  <a:cubicBezTo>
                    <a:pt x="1605063" y="126459"/>
                    <a:pt x="1493196" y="48638"/>
                    <a:pt x="1478604" y="24319"/>
                  </a:cubicBezTo>
                  <a:cubicBezTo>
                    <a:pt x="1464013" y="0"/>
                    <a:pt x="1478604" y="34047"/>
                    <a:pt x="1478604" y="34047"/>
                  </a:cubicBezTo>
                  <a:lnTo>
                    <a:pt x="1478604" y="34047"/>
                  </a:lnTo>
                  <a:lnTo>
                    <a:pt x="1478604" y="34047"/>
                  </a:lnTo>
                  <a:lnTo>
                    <a:pt x="1478604" y="3404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602</Words>
  <Application>Microsoft Office PowerPoint</Application>
  <PresentationFormat>Екран (4:3)</PresentationFormat>
  <Paragraphs>99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Music</dc:creator>
  <cp:lastModifiedBy>Music</cp:lastModifiedBy>
  <cp:revision>72</cp:revision>
  <dcterms:created xsi:type="dcterms:W3CDTF">2019-08-07T17:10:00Z</dcterms:created>
  <dcterms:modified xsi:type="dcterms:W3CDTF">2019-08-08T05:01:51Z</dcterms:modified>
</cp:coreProperties>
</file>